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97" r:id="rId2"/>
    <p:sldId id="400" r:id="rId3"/>
    <p:sldId id="398" r:id="rId4"/>
    <p:sldId id="399" r:id="rId5"/>
    <p:sldId id="401" r:id="rId6"/>
    <p:sldId id="4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7"/>
    <p:restoredTop sz="95728"/>
  </p:normalViewPr>
  <p:slideViewPr>
    <p:cSldViewPr snapToGrid="0">
      <p:cViewPr varScale="1">
        <p:scale>
          <a:sx n="118" d="100"/>
          <a:sy n="118" d="100"/>
        </p:scale>
        <p:origin x="2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BF4F2-5F69-F44E-852E-608EE132537C}" type="datetimeFigureOut">
              <a:rPr lang="en-US" smtClean="0"/>
              <a:t>4/27/24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060CE-47D1-0A4F-9891-2597CDED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CFE7AC9-246F-274F-90B0-9B5F72AD257B}" type="datetime1">
              <a:rPr lang="en-US" smtClean="0"/>
              <a:t>4/27/24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7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0058"/>
            <a:ext cx="10972800" cy="4036105"/>
          </a:xfrm>
        </p:spPr>
        <p:txBody>
          <a:bodyPr/>
          <a:lstStyle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8075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2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68503"/>
            <a:ext cx="5384800" cy="4157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8503"/>
            <a:ext cx="5384800" cy="4157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1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867339"/>
            <a:ext cx="10972800" cy="10683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4/27/24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00113"/>
            <a:ext cx="109728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022600"/>
            <a:ext cx="109728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4/27/24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4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67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33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ruitfly1026.github.io/static/files/xtensor-asplos2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iajia.li@ncs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500"/>
              </a:spcAft>
            </a:pPr>
            <a:r>
              <a:rPr lang="en-US" sz="3600" dirty="0" err="1">
                <a:latin typeface="Arial" charset="0"/>
              </a:rPr>
              <a:t>XTensor</a:t>
            </a:r>
            <a:r>
              <a:rPr lang="en-US" sz="3600" dirty="0">
                <a:latin typeface="Arial" charset="0"/>
              </a:rPr>
              <a:t> 2024:</a:t>
            </a:r>
            <a:br>
              <a:rPr lang="en-US" sz="36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1st Workshop on Cross-stack Optimization of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Tensor Methods</a:t>
            </a:r>
            <a:br>
              <a:rPr lang="en-US" sz="32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Held in conjunction with ASPLOS’24</a:t>
            </a:r>
            <a:br>
              <a:rPr lang="en-US" sz="3200" dirty="0">
                <a:latin typeface="Arial" charset="0"/>
              </a:rPr>
            </a:br>
            <a:endParaRPr lang="en-US" sz="44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143" y="4090256"/>
            <a:ext cx="6417713" cy="141411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Organizers: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Jiajia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Li @ NCSU, </a:t>
            </a: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Lizhong Chen @ Oregon State University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Frank Mueller @ NCSU, Dong Li @ UC Merced</a:t>
            </a:r>
          </a:p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Time: 04/27/2024 1:30 – 5:30pm</a:t>
            </a:r>
          </a:p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Location: Grande 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5" name="Picture 2" descr="Oregon State University">
            <a:extLst>
              <a:ext uri="{FF2B5EF4-FFF2-40B4-BE49-F238E27FC236}">
                <a16:creationId xmlns:a16="http://schemas.microsoft.com/office/drawing/2014/main" id="{9D1CF8D7-7620-686F-958F-ABD0CD17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634" y="38216"/>
            <a:ext cx="1134365" cy="11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E614F42-55BD-522B-DBEA-AB0A5B090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7" y="96818"/>
            <a:ext cx="1098331" cy="10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ogos | Brand Standards">
            <a:extLst>
              <a:ext uri="{FF2B5EF4-FFF2-40B4-BE49-F238E27FC236}">
                <a16:creationId xmlns:a16="http://schemas.microsoft.com/office/drawing/2014/main" id="{5AA675B3-B3E5-C828-8555-585A9217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64" y="6686"/>
            <a:ext cx="1298770" cy="12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network structure&#10;&#10;Description automatically generated">
            <a:extLst>
              <a:ext uri="{FF2B5EF4-FFF2-40B4-BE49-F238E27FC236}">
                <a16:creationId xmlns:a16="http://schemas.microsoft.com/office/drawing/2014/main" id="{20DF4A59-B105-CEFD-B9CF-67E2CD380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157" y="2344644"/>
            <a:ext cx="4516819" cy="2626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F9255-CAEF-7347-42D7-7FE6775C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48"/>
            <a:ext cx="10972800" cy="1068387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B37C-C763-E904-AB0F-762D5430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2493"/>
            <a:ext cx="10350321" cy="4036105"/>
          </a:xfrm>
        </p:spPr>
        <p:txBody>
          <a:bodyPr/>
          <a:lstStyle/>
          <a:p>
            <a:r>
              <a:rPr lang="en-US" sz="2800" dirty="0"/>
              <a:t>This workshop is to communicate state-of-the-art tensor methods from diverse communities:</a:t>
            </a:r>
          </a:p>
          <a:p>
            <a:pPr lvl="1"/>
            <a:r>
              <a:rPr lang="en-US" sz="2400" dirty="0"/>
              <a:t>Architecture/HPC</a:t>
            </a:r>
          </a:p>
          <a:p>
            <a:pPr lvl="1"/>
            <a:r>
              <a:rPr lang="en-US" sz="2400" dirty="0"/>
              <a:t>Programming language</a:t>
            </a:r>
          </a:p>
          <a:p>
            <a:pPr lvl="1"/>
            <a:r>
              <a:rPr lang="en-US" sz="2400" dirty="0"/>
              <a:t>Compiler</a:t>
            </a:r>
          </a:p>
          <a:p>
            <a:pPr lvl="1"/>
            <a:r>
              <a:rPr lang="en-US" sz="2400" dirty="0"/>
              <a:t>Algorithm</a:t>
            </a:r>
          </a:p>
          <a:p>
            <a:pPr lvl="1"/>
            <a:r>
              <a:rPr lang="en-US" sz="2400" dirty="0"/>
              <a:t>etc.</a:t>
            </a:r>
          </a:p>
          <a:p>
            <a:r>
              <a:rPr lang="en-US" sz="2800" dirty="0"/>
              <a:t>Facilitate discussions on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70400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F23B-91CA-7C32-7EEE-822AE88C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48"/>
            <a:ext cx="10972800" cy="106838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C951-07A3-77CC-F2E8-47CE845A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2493"/>
            <a:ext cx="11118574" cy="4036105"/>
          </a:xfrm>
        </p:spPr>
        <p:txBody>
          <a:bodyPr/>
          <a:lstStyle/>
          <a:p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1:30 - 1:40 pm: Welcome and Opening Remarks</a:t>
            </a:r>
          </a:p>
          <a:p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1:40 - 2:30 pm: </a:t>
            </a:r>
            <a:r>
              <a:rPr lang="en-US" sz="1800" b="1" i="0" dirty="0">
                <a:solidFill>
                  <a:srgbClr val="303030"/>
                </a:solidFill>
                <a:effectLst/>
                <a:latin typeface="Raleway" pitchFamily="2" charset="77"/>
              </a:rPr>
              <a:t>Keynote: “What GPU tensor-cores really bring to the table?</a:t>
            </a:r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” (</a:t>
            </a:r>
            <a:r>
              <a:rPr lang="en-US" sz="1800" b="1" i="0" dirty="0">
                <a:solidFill>
                  <a:srgbClr val="303030"/>
                </a:solidFill>
                <a:effectLst/>
                <a:latin typeface="Raleway" pitchFamily="2" charset="77"/>
              </a:rPr>
              <a:t>Ang Li @ PNNL)</a:t>
            </a:r>
            <a:endParaRPr lang="en-US" sz="1800" b="0" i="0" dirty="0">
              <a:solidFill>
                <a:srgbClr val="303030"/>
              </a:solidFill>
              <a:effectLst/>
              <a:latin typeface="Raleway" pitchFamily="2" charset="77"/>
            </a:endParaRPr>
          </a:p>
          <a:p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2:30 - 2:45 pm: A Novel Sparse Tensor Representation for Quantum Simulations</a:t>
            </a:r>
            <a:r>
              <a:rPr lang="en-US" sz="1800" dirty="0">
                <a:solidFill>
                  <a:srgbClr val="303030"/>
                </a:solidFill>
                <a:latin typeface="Raleway" pitchFamily="2" charset="77"/>
              </a:rPr>
              <a:t> (</a:t>
            </a:r>
            <a:r>
              <a:rPr lang="en-US" sz="1800" b="0" i="0" dirty="0" err="1">
                <a:solidFill>
                  <a:srgbClr val="303030"/>
                </a:solidFill>
                <a:effectLst/>
                <a:latin typeface="Raleway" pitchFamily="2" charset="77"/>
              </a:rPr>
              <a:t>Srikar</a:t>
            </a:r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 </a:t>
            </a:r>
            <a:r>
              <a:rPr lang="en-US" sz="1800" b="0" i="0" dirty="0" err="1">
                <a:solidFill>
                  <a:srgbClr val="303030"/>
                </a:solidFill>
                <a:effectLst/>
                <a:latin typeface="Raleway" pitchFamily="2" charset="77"/>
              </a:rPr>
              <a:t>Chundury</a:t>
            </a:r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 @ NCSU)</a:t>
            </a:r>
          </a:p>
          <a:p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2:45 - 3:00 pm: Accelerating GEMV via Targeted Tensor Core Optimizations</a:t>
            </a:r>
            <a:r>
              <a:rPr lang="en-US" sz="1800" dirty="0">
                <a:solidFill>
                  <a:srgbClr val="303030"/>
                </a:solidFill>
                <a:latin typeface="Raleway" pitchFamily="2" charset="77"/>
              </a:rPr>
              <a:t> (</a:t>
            </a:r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Sounder Rajendran @ NCSU)</a:t>
            </a:r>
            <a:endParaRPr lang="en-US" sz="1800" dirty="0">
              <a:solidFill>
                <a:srgbClr val="303030"/>
              </a:solidFill>
              <a:latin typeface="Raleway" pitchFamily="2" charset="77"/>
            </a:endParaRPr>
          </a:p>
          <a:p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3:00 - 3:30 pm: Break</a:t>
            </a:r>
          </a:p>
          <a:p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3:30 - 4:10 pm: </a:t>
            </a:r>
            <a:r>
              <a:rPr lang="en-US" sz="1800" b="1" i="0" dirty="0">
                <a:solidFill>
                  <a:srgbClr val="303030"/>
                </a:solidFill>
                <a:effectLst/>
                <a:latin typeface="Raleway" pitchFamily="2" charset="77"/>
              </a:rPr>
              <a:t>Invited Talk: “Toward Fast and Affordable Serving Systems for Large Language Models” (</a:t>
            </a:r>
            <a:r>
              <a:rPr lang="en-US" sz="1800" b="1" i="0" dirty="0" err="1">
                <a:solidFill>
                  <a:srgbClr val="303030"/>
                </a:solidFill>
                <a:effectLst/>
                <a:latin typeface="Raleway" pitchFamily="2" charset="77"/>
              </a:rPr>
              <a:t>Xupeng</a:t>
            </a:r>
            <a:r>
              <a:rPr lang="en-US" sz="1800" b="1" i="0" dirty="0">
                <a:solidFill>
                  <a:srgbClr val="303030"/>
                </a:solidFill>
                <a:effectLst/>
                <a:latin typeface="Raleway" pitchFamily="2" charset="77"/>
              </a:rPr>
              <a:t> Miao @ CMU)</a:t>
            </a:r>
          </a:p>
          <a:p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4:10 - 4:25 pm: Optimizing Sparse Tensor-times-Vector on </a:t>
            </a:r>
            <a:r>
              <a:rPr lang="en-US" sz="1800" b="0" i="0" dirty="0" err="1">
                <a:solidFill>
                  <a:srgbClr val="303030"/>
                </a:solidFill>
                <a:effectLst/>
                <a:latin typeface="Raleway" pitchFamily="2" charset="77"/>
              </a:rPr>
              <a:t>Cerebras</a:t>
            </a:r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 WSE-2 (Sai Krishna Teja Varma </a:t>
            </a:r>
            <a:r>
              <a:rPr lang="en-US" sz="1800" b="0" i="0" dirty="0" err="1">
                <a:solidFill>
                  <a:srgbClr val="303030"/>
                </a:solidFill>
                <a:effectLst/>
                <a:latin typeface="Raleway" pitchFamily="2" charset="77"/>
              </a:rPr>
              <a:t>Manthena</a:t>
            </a:r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 @ NCSU)</a:t>
            </a:r>
            <a:endParaRPr lang="en-US" sz="1800" b="1" dirty="0">
              <a:solidFill>
                <a:srgbClr val="303030"/>
              </a:solidFill>
              <a:latin typeface="Raleway" pitchFamily="2" charset="77"/>
            </a:endParaRPr>
          </a:p>
          <a:p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4:30 - 5:30 pm: Panel &amp; Open Discussion (Ang Li, </a:t>
            </a:r>
            <a:r>
              <a:rPr lang="en-US" sz="1800" b="0" i="0" dirty="0" err="1">
                <a:solidFill>
                  <a:srgbClr val="303030"/>
                </a:solidFill>
                <a:effectLst/>
                <a:latin typeface="Raleway" pitchFamily="2" charset="77"/>
              </a:rPr>
              <a:t>Xupeng</a:t>
            </a:r>
            <a:r>
              <a:rPr lang="en-US" sz="1800" b="0" i="0" dirty="0">
                <a:solidFill>
                  <a:srgbClr val="303030"/>
                </a:solidFill>
                <a:effectLst/>
                <a:latin typeface="Raleway" pitchFamily="2" charset="77"/>
              </a:rPr>
              <a:t> Miao)</a:t>
            </a:r>
          </a:p>
        </p:txBody>
      </p:sp>
    </p:spTree>
    <p:extLst>
      <p:ext uri="{BB962C8B-B14F-4D97-AF65-F5344CB8AC3E}">
        <p14:creationId xmlns:p14="http://schemas.microsoft.com/office/powerpoint/2010/main" val="377762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7623-8C59-8EC5-F331-06531624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7E62A-3129-87D4-AA94-8B5DF3FDA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Talk details are available on the workshop website:</a:t>
            </a:r>
          </a:p>
          <a:p>
            <a:pPr lvl="1"/>
            <a:r>
              <a:rPr lang="en-US" sz="2400" dirty="0">
                <a:hlinkClick r:id="rId2"/>
              </a:rPr>
              <a:t>https://fruitfly1026.github.io/static/files/xtensor-asplos24.html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Also linked from ASPLOS’s main website =&gt; workshop</a:t>
            </a:r>
          </a:p>
          <a:p>
            <a:r>
              <a:rPr lang="en-US" sz="2800" dirty="0"/>
              <a:t>Any feedback, comments, suggestions are welcome:</a:t>
            </a:r>
          </a:p>
          <a:p>
            <a:pPr lvl="1"/>
            <a:r>
              <a:rPr lang="en-US" sz="2400" dirty="0"/>
              <a:t>Contact email at the bottom of the workshop website</a:t>
            </a:r>
          </a:p>
        </p:txBody>
      </p:sp>
      <p:pic>
        <p:nvPicPr>
          <p:cNvPr id="4" name="Picture 2" descr="Oregon State University">
            <a:extLst>
              <a:ext uri="{FF2B5EF4-FFF2-40B4-BE49-F238E27FC236}">
                <a16:creationId xmlns:a16="http://schemas.microsoft.com/office/drawing/2014/main" id="{40B64F89-3006-157C-1CEE-04339619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634" y="38216"/>
            <a:ext cx="1134365" cy="11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4B78874-BD80-4295-EC5D-9F0396BE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7" y="96818"/>
            <a:ext cx="1098331" cy="10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s | Brand Standards">
            <a:extLst>
              <a:ext uri="{FF2B5EF4-FFF2-40B4-BE49-F238E27FC236}">
                <a16:creationId xmlns:a16="http://schemas.microsoft.com/office/drawing/2014/main" id="{6E203414-E1CC-047A-EA5C-586309CE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64" y="6686"/>
            <a:ext cx="1298770" cy="12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1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4944-5FD1-10F9-0FFE-6C603F19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48"/>
            <a:ext cx="10972800" cy="1068387"/>
          </a:xfrm>
        </p:spPr>
        <p:txBody>
          <a:bodyPr/>
          <a:lstStyle/>
          <a:p>
            <a:r>
              <a:rPr lang="en-US" dirty="0"/>
              <a:t>Postdoc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CECF6-DCC2-9ED1-822F-CDDB0C22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2493"/>
            <a:ext cx="10972800" cy="4036105"/>
          </a:xfrm>
        </p:spPr>
        <p:txBody>
          <a:bodyPr/>
          <a:lstStyle/>
          <a:p>
            <a:r>
              <a:rPr lang="en-US" sz="2800" dirty="0"/>
              <a:t>A postdoc position available at NCSU, mentored by Dr. Frank Mueller and Dr. </a:t>
            </a:r>
            <a:r>
              <a:rPr lang="en-US" sz="2800" dirty="0" err="1"/>
              <a:t>Jiajia</a:t>
            </a:r>
            <a:r>
              <a:rPr lang="en-US" sz="2800" dirty="0"/>
              <a:t> Li.</a:t>
            </a:r>
          </a:p>
          <a:p>
            <a:pPr lvl="1"/>
            <a:r>
              <a:rPr lang="en-US" sz="2400" dirty="0"/>
              <a:t>Contact: </a:t>
            </a:r>
            <a:r>
              <a:rPr lang="en-US" sz="2400" dirty="0">
                <a:hlinkClick r:id="rId2"/>
              </a:rPr>
              <a:t>jiajia.li@ncsu.edu</a:t>
            </a:r>
            <a:r>
              <a:rPr lang="en-US" sz="2400" dirty="0"/>
              <a:t> for more details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1DAD7D6-63B4-4550-2B67-DD258BB6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7" y="96818"/>
            <a:ext cx="1098331" cy="10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1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9255-CAEF-7347-42D7-7FE6775C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53" y="412733"/>
            <a:ext cx="6167437" cy="1068387"/>
          </a:xfrm>
        </p:spPr>
        <p:txBody>
          <a:bodyPr/>
          <a:lstStyle/>
          <a:p>
            <a:r>
              <a:rPr lang="en-US" dirty="0"/>
              <a:t>Keynote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B37C-C763-E904-AB0F-762D5430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105971"/>
            <a:ext cx="5215944" cy="162485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/>
              <a:t>“What GPU tensor-cores really bring to the table?”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520149A-C1CE-C550-CD1F-AE7A94D9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4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3CBF55-AF8B-F72E-5BCA-97349EAC734C}"/>
              </a:ext>
            </a:extLst>
          </p:cNvPr>
          <p:cNvSpPr txBox="1">
            <a:spLocks/>
          </p:cNvSpPr>
          <p:nvPr/>
        </p:nvSpPr>
        <p:spPr bwMode="auto">
          <a:xfrm>
            <a:off x="5996489" y="1481120"/>
            <a:ext cx="5414963" cy="16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33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/>
              <a:t>Dr. Ang Li</a:t>
            </a:r>
          </a:p>
          <a:p>
            <a:pPr marL="0" indent="0" algn="ctr">
              <a:buFont typeface="Arial" charset="0"/>
              <a:buNone/>
            </a:pPr>
            <a:r>
              <a:rPr lang="en-US" sz="2400" dirty="0"/>
              <a:t>Pacific Northwest National Laboratory </a:t>
            </a:r>
          </a:p>
        </p:txBody>
      </p:sp>
    </p:spTree>
    <p:extLst>
      <p:ext uri="{BB962C8B-B14F-4D97-AF65-F5344CB8AC3E}">
        <p14:creationId xmlns:p14="http://schemas.microsoft.com/office/powerpoint/2010/main" val="3957168690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322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Raleway</vt:lpstr>
      <vt:lpstr>NCStateU-horizontal-left-logo</vt:lpstr>
      <vt:lpstr>XTensor 2024: 1st Workshop on Cross-stack Optimization of  Tensor Methods Held in conjunction with ASPLOS’24 </vt:lpstr>
      <vt:lpstr>Welcome</vt:lpstr>
      <vt:lpstr>Agenda</vt:lpstr>
      <vt:lpstr>Workshop Website</vt:lpstr>
      <vt:lpstr>Postdoc Position</vt:lpstr>
      <vt:lpstr>Keynote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495-004/591-104:  Accelerating Deep Learning -- Intro to DL</dc:title>
  <dc:creator>Jiajia Li</dc:creator>
  <cp:lastModifiedBy>Jiajia Li</cp:lastModifiedBy>
  <cp:revision>64</cp:revision>
  <dcterms:created xsi:type="dcterms:W3CDTF">2024-01-19T02:26:40Z</dcterms:created>
  <dcterms:modified xsi:type="dcterms:W3CDTF">2024-04-27T12:41:42Z</dcterms:modified>
</cp:coreProperties>
</file>